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9"/>
  </p:notesMasterIdLst>
  <p:handoutMasterIdLst>
    <p:handoutMasterId r:id="rId10"/>
  </p:handoutMasterIdLst>
  <p:sldIdLst>
    <p:sldId id="256" r:id="rId2"/>
    <p:sldId id="311" r:id="rId3"/>
    <p:sldId id="313" r:id="rId4"/>
    <p:sldId id="314" r:id="rId5"/>
    <p:sldId id="315" r:id="rId6"/>
    <p:sldId id="316" r:id="rId7"/>
    <p:sldId id="293" r:id="rId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C79E37"/>
    <a:srgbClr val="5EEC3C"/>
    <a:srgbClr val="FE9202"/>
    <a:srgbClr val="990099"/>
    <a:srgbClr val="FF2549"/>
    <a:srgbClr val="6C1A00"/>
    <a:srgbClr val="202E54"/>
    <a:srgbClr val="1D3A00"/>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p:cViewPr varScale="1">
        <p:scale>
          <a:sx n="108" d="100"/>
          <a:sy n="108" d="100"/>
        </p:scale>
        <p:origin x="758" y="62"/>
      </p:cViewPr>
      <p:guideLst>
        <p:guide orient="horz" pos="1620"/>
        <p:guide pos="2880"/>
      </p:guideLst>
    </p:cSldViewPr>
  </p:slideViewPr>
  <p:notesTextViewPr>
    <p:cViewPr>
      <p:scale>
        <a:sx n="1" d="1"/>
        <a:sy n="1" d="1"/>
      </p:scale>
      <p:origin x="0" y="0"/>
    </p:cViewPr>
  </p:notesTextViewPr>
  <p:notesViewPr>
    <p:cSldViewPr>
      <p:cViewPr varScale="1">
        <p:scale>
          <a:sx n="65" d="100"/>
          <a:sy n="65" d="100"/>
        </p:scale>
        <p:origin x="3154" y="67"/>
      </p:cViewPr>
      <p:guideLst/>
    </p:cSldViewPr>
  </p:notes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9FB99D-41E8-464C-A268-F009253FA9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F3C106C1-A278-4CDE-A5CA-BF57AC1FCFD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8C46AE-D80C-41B8-9D6A-DB80D87570FC}" type="datetimeFigureOut">
              <a:rPr lang="en-IN" smtClean="0"/>
              <a:t>04-08-2022</a:t>
            </a:fld>
            <a:endParaRPr lang="en-IN"/>
          </a:p>
        </p:txBody>
      </p:sp>
      <p:sp>
        <p:nvSpPr>
          <p:cNvPr id="4" name="Footer Placeholder 3">
            <a:extLst>
              <a:ext uri="{FF2B5EF4-FFF2-40B4-BE49-F238E27FC236}">
                <a16:creationId xmlns:a16="http://schemas.microsoft.com/office/drawing/2014/main" id="{C123E369-7992-4C69-9B3B-43FD110AA2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3C6A9E23-D4A1-4F5F-B8B7-1C4719C4E1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5AE779F-4EE3-423A-BC30-B0BE8DEC5884}" type="slidenum">
              <a:rPr lang="en-IN" smtClean="0"/>
              <a:t>‹#›</a:t>
            </a:fld>
            <a:endParaRPr lang="en-IN"/>
          </a:p>
        </p:txBody>
      </p:sp>
    </p:spTree>
    <p:extLst>
      <p:ext uri="{BB962C8B-B14F-4D97-AF65-F5344CB8AC3E}">
        <p14:creationId xmlns:p14="http://schemas.microsoft.com/office/powerpoint/2010/main" val="98779337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8/4/2022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877160"/>
            <a:ext cx="8246070" cy="1374345"/>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029865"/>
            <a:ext cx="8231372" cy="1374345"/>
          </a:xfrm>
        </p:spPr>
        <p:txBody>
          <a:bodyPr>
            <a:normAutofit/>
          </a:bodyPr>
          <a:lstStyle>
            <a:lvl1pPr marL="0" indent="0" algn="r">
              <a:buNone/>
              <a:defRPr sz="2800" b="0" i="0">
                <a:solidFill>
                  <a:srgbClr val="6C1A00"/>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763526"/>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6" y="1350110"/>
            <a:ext cx="8246070" cy="3512213"/>
          </a:xfrm>
        </p:spPr>
        <p:txBody>
          <a:bodyPr/>
          <a:lstStyle>
            <a:lvl1pPr algn="l">
              <a:defRPr sz="2800">
                <a:solidFill>
                  <a:schemeClr val="tx1"/>
                </a:solidFill>
                <a:latin typeface="Times New Roman" panose="02020603050405020304" pitchFamily="18" charset="0"/>
                <a:cs typeface="Times New Roman" panose="02020603050405020304" pitchFamily="18" charset="0"/>
              </a:defRPr>
            </a:lvl1pPr>
            <a:lvl2pPr algn="l">
              <a:defRPr>
                <a:solidFill>
                  <a:schemeClr val="tx1"/>
                </a:solidFill>
                <a:latin typeface="Times New Roman" panose="02020603050405020304" pitchFamily="18" charset="0"/>
                <a:cs typeface="Times New Roman" panose="02020603050405020304" pitchFamily="18" charset="0"/>
              </a:defRPr>
            </a:lvl2pPr>
            <a:lvl3pPr algn="l">
              <a:defRPr>
                <a:solidFill>
                  <a:schemeClr val="tx1"/>
                </a:solidFill>
                <a:latin typeface="Times New Roman" panose="02020603050405020304" pitchFamily="18" charset="0"/>
                <a:cs typeface="Times New Roman" panose="02020603050405020304" pitchFamily="18" charset="0"/>
              </a:defRPr>
            </a:lvl3pPr>
            <a:lvl4pPr algn="l">
              <a:defRPr>
                <a:solidFill>
                  <a:schemeClr val="tx1"/>
                </a:solidFill>
                <a:latin typeface="Times New Roman" panose="02020603050405020304" pitchFamily="18" charset="0"/>
                <a:cs typeface="Times New Roman" panose="02020603050405020304" pitchFamily="18" charset="0"/>
              </a:defRPr>
            </a:lvl4pPr>
            <a:lvl5pPr algn="l">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6413609" cy="725349"/>
          </a:xfrm>
        </p:spPr>
        <p:txBody>
          <a:bodyPr>
            <a:normAutofit/>
          </a:bodyPr>
          <a:lstStyle>
            <a:lvl1pPr algn="l">
              <a:defRPr sz="360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5" y="1197405"/>
            <a:ext cx="6413609" cy="3511061"/>
          </a:xfrm>
        </p:spPr>
        <p:txBody>
          <a:bodyPr/>
          <a:lstStyle>
            <a:lvl1pPr>
              <a:defRPr sz="2800">
                <a:solidFill>
                  <a:schemeClr val="tx1"/>
                </a:solidFill>
                <a:latin typeface="Times New Roman" panose="02020603050405020304" pitchFamily="18" charset="0"/>
                <a:cs typeface="Times New Roman" panose="02020603050405020304" pitchFamily="18" charset="0"/>
              </a:defRPr>
            </a:lvl1pPr>
            <a:lvl2pPr>
              <a:defRPr>
                <a:solidFill>
                  <a:schemeClr val="tx1"/>
                </a:solidFill>
                <a:latin typeface="Times New Roman" panose="02020603050405020304" pitchFamily="18" charset="0"/>
                <a:cs typeface="Times New Roman" panose="02020603050405020304" pitchFamily="18" charset="0"/>
              </a:defRPr>
            </a:lvl2pPr>
            <a:lvl3pPr>
              <a:defRPr>
                <a:solidFill>
                  <a:schemeClr val="tx1"/>
                </a:solidFill>
                <a:latin typeface="Times New Roman" panose="02020603050405020304" pitchFamily="18" charset="0"/>
                <a:cs typeface="Times New Roman" panose="02020603050405020304" pitchFamily="18" charset="0"/>
              </a:defRPr>
            </a:lvl3pPr>
            <a:lvl4pPr>
              <a:defRPr>
                <a:solidFill>
                  <a:schemeClr val="tx1"/>
                </a:solidFill>
                <a:latin typeface="Times New Roman" panose="02020603050405020304" pitchFamily="18" charset="0"/>
                <a:cs typeface="Times New Roman" panose="02020603050405020304" pitchFamily="18" charset="0"/>
              </a:defRPr>
            </a:lvl4pPr>
            <a:lvl5pPr>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8/4/2022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281175"/>
            <a:ext cx="8093365" cy="763525"/>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8/4/2022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8/4/2022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8/4/2022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8/4/2022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877160"/>
            <a:ext cx="7778805" cy="1374345"/>
          </a:xfrm>
        </p:spPr>
        <p:txBody>
          <a:bodyPr>
            <a:normAutofit/>
          </a:bodyPr>
          <a:lstStyle/>
          <a:p>
            <a:r>
              <a:rPr lang="en-US" dirty="0"/>
              <a:t> </a:t>
            </a:r>
            <a:br>
              <a:rPr lang="en-US" dirty="0"/>
            </a:br>
            <a:r>
              <a:rPr lang="en-US" dirty="0">
                <a:solidFill>
                  <a:schemeClr val="tx2">
                    <a:lumMod val="75000"/>
                  </a:schemeClr>
                </a:solidFill>
                <a:latin typeface="Times New Roman" panose="02020603050405020304" pitchFamily="18" charset="0"/>
                <a:cs typeface="Times New Roman" panose="02020603050405020304" pitchFamily="18" charset="0"/>
              </a:rPr>
              <a:t>Relational Algebra (Part-10)</a:t>
            </a:r>
          </a:p>
        </p:txBody>
      </p:sp>
      <p:sp>
        <p:nvSpPr>
          <p:cNvPr id="3" name="Subtitle 2"/>
          <p:cNvSpPr>
            <a:spLocks noGrp="1"/>
          </p:cNvSpPr>
          <p:nvPr>
            <p:ph type="subTitle" idx="1"/>
          </p:nvPr>
        </p:nvSpPr>
        <p:spPr/>
        <p:txBody>
          <a:bodyPr/>
          <a:lstStyle/>
          <a:p>
            <a:endParaRPr lang="en-US" dirty="0"/>
          </a:p>
          <a:p>
            <a:r>
              <a:rPr lang="en-US" dirty="0"/>
              <a:t>20.9</a:t>
            </a:r>
          </a:p>
        </p:txBody>
      </p:sp>
    </p:spTree>
    <p:extLst>
      <p:ext uri="{BB962C8B-B14F-4D97-AF65-F5344CB8AC3E}">
        <p14:creationId xmlns:p14="http://schemas.microsoft.com/office/powerpoint/2010/main" val="363920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E663-9A9B-4C3A-8D02-A5AD58ED0061}"/>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FD90A91E-4040-4545-956C-E0A0D1A11770}"/>
              </a:ext>
            </a:extLst>
          </p:cNvPr>
          <p:cNvSpPr>
            <a:spLocks noGrp="1"/>
          </p:cNvSpPr>
          <p:nvPr>
            <p:ph idx="1"/>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Rename</a:t>
            </a:r>
          </a:p>
        </p:txBody>
      </p:sp>
    </p:spTree>
    <p:extLst>
      <p:ext uri="{BB962C8B-B14F-4D97-AF65-F5344CB8AC3E}">
        <p14:creationId xmlns:p14="http://schemas.microsoft.com/office/powerpoint/2010/main" val="277954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213341"/>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Rename</a:t>
            </a:r>
          </a:p>
        </p:txBody>
      </p:sp>
      <p:pic>
        <p:nvPicPr>
          <p:cNvPr id="5" name="Content Placeholder 4">
            <a:extLst>
              <a:ext uri="{FF2B5EF4-FFF2-40B4-BE49-F238E27FC236}">
                <a16:creationId xmlns:a16="http://schemas.microsoft.com/office/drawing/2014/main" id="{548B3332-742B-440B-856D-5A66910F8D6A}"/>
              </a:ext>
            </a:extLst>
          </p:cNvPr>
          <p:cNvPicPr>
            <a:picLocks noGrp="1" noChangeAspect="1"/>
          </p:cNvPicPr>
          <p:nvPr>
            <p:ph idx="1"/>
          </p:nvPr>
        </p:nvPicPr>
        <p:blipFill>
          <a:blip r:embed="rId2"/>
          <a:stretch>
            <a:fillRect/>
          </a:stretch>
        </p:blipFill>
        <p:spPr>
          <a:xfrm>
            <a:off x="-9150" y="1808225"/>
            <a:ext cx="3970330" cy="1204601"/>
          </a:xfrm>
        </p:spPr>
      </p:pic>
      <p:pic>
        <p:nvPicPr>
          <p:cNvPr id="9" name="Picture 8">
            <a:extLst>
              <a:ext uri="{FF2B5EF4-FFF2-40B4-BE49-F238E27FC236}">
                <a16:creationId xmlns:a16="http://schemas.microsoft.com/office/drawing/2014/main" id="{F9713571-8483-49F8-A56A-2D13A932F5FB}"/>
              </a:ext>
            </a:extLst>
          </p:cNvPr>
          <p:cNvPicPr>
            <a:picLocks noChangeAspect="1"/>
          </p:cNvPicPr>
          <p:nvPr/>
        </p:nvPicPr>
        <p:blipFill>
          <a:blip r:embed="rId3"/>
          <a:stretch>
            <a:fillRect/>
          </a:stretch>
        </p:blipFill>
        <p:spPr>
          <a:xfrm>
            <a:off x="4338887" y="1250153"/>
            <a:ext cx="4805112" cy="3777034"/>
          </a:xfrm>
          <a:prstGeom prst="rect">
            <a:avLst/>
          </a:prstGeom>
        </p:spPr>
      </p:pic>
    </p:spTree>
    <p:extLst>
      <p:ext uri="{BB962C8B-B14F-4D97-AF65-F5344CB8AC3E}">
        <p14:creationId xmlns:p14="http://schemas.microsoft.com/office/powerpoint/2010/main" val="424775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Rename</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fontScale="70000" lnSpcReduction="20000"/>
          </a:bodyPr>
          <a:lstStyle/>
          <a:p>
            <a:pPr algn="just"/>
            <a:r>
              <a:rPr lang="en-US" dirty="0"/>
              <a:t>The RENAME operation is used to rename the output of a relation. </a:t>
            </a:r>
          </a:p>
          <a:p>
            <a:pPr algn="just"/>
            <a:endParaRPr lang="en-US" dirty="0"/>
          </a:p>
          <a:p>
            <a:pPr algn="just"/>
            <a:r>
              <a:rPr lang="en-US" dirty="0"/>
              <a:t>Sometimes it is simple and suitable to break a complicated sequence of operations and rename it as a relation with different names. Reasons to rename a relation can be many, like –  </a:t>
            </a:r>
          </a:p>
          <a:p>
            <a:pPr algn="just"/>
            <a:endParaRPr lang="en-US" dirty="0"/>
          </a:p>
          <a:p>
            <a:pPr algn="just"/>
            <a:r>
              <a:rPr lang="en-US" dirty="0"/>
              <a:t>We may want to save the result of a relational algebra expression as a relation so that we can use it later. </a:t>
            </a:r>
          </a:p>
          <a:p>
            <a:pPr algn="just"/>
            <a:r>
              <a:rPr lang="en-US" dirty="0"/>
              <a:t>We may want to join a relation with itself, in that case, it becomes too confusing to specify which one of the tables we are talking about, in that case, we rename one of the tables and perform join operations on them. </a:t>
            </a:r>
            <a:endParaRPr lang="en-IN" dirty="0"/>
          </a:p>
        </p:txBody>
      </p:sp>
    </p:spTree>
    <p:extLst>
      <p:ext uri="{BB962C8B-B14F-4D97-AF65-F5344CB8AC3E}">
        <p14:creationId xmlns:p14="http://schemas.microsoft.com/office/powerpoint/2010/main" val="727788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Rename</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a:bodyPr>
          <a:lstStyle/>
          <a:p>
            <a:pPr algn="just"/>
            <a:r>
              <a:rPr lang="el-GR" dirty="0"/>
              <a:t>ρ </a:t>
            </a:r>
            <a:r>
              <a:rPr lang="en-IN" dirty="0"/>
              <a:t>X (R)</a:t>
            </a:r>
          </a:p>
          <a:p>
            <a:pPr algn="just"/>
            <a:r>
              <a:rPr lang="en-US" dirty="0"/>
              <a:t>where the symbol ‘ρ’ is used to denote the RENAME operator and R is the result of the sequence of operation or expression which is saved with the name X. </a:t>
            </a:r>
            <a:endParaRPr lang="en-IN" dirty="0"/>
          </a:p>
        </p:txBody>
      </p:sp>
    </p:spTree>
    <p:extLst>
      <p:ext uri="{BB962C8B-B14F-4D97-AF65-F5344CB8AC3E}">
        <p14:creationId xmlns:p14="http://schemas.microsoft.com/office/powerpoint/2010/main" val="251157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Rename</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a:bodyPr>
          <a:lstStyle/>
          <a:p>
            <a:pPr algn="just"/>
            <a:endParaRPr lang="en-IN" dirty="0"/>
          </a:p>
        </p:txBody>
      </p:sp>
    </p:spTree>
    <p:extLst>
      <p:ext uri="{BB962C8B-B14F-4D97-AF65-F5344CB8AC3E}">
        <p14:creationId xmlns:p14="http://schemas.microsoft.com/office/powerpoint/2010/main" val="27133153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4130" y="1655520"/>
            <a:ext cx="4419894" cy="1527050"/>
          </a:xfrm>
        </p:spPr>
      </p:pic>
    </p:spTree>
    <p:extLst>
      <p:ext uri="{BB962C8B-B14F-4D97-AF65-F5344CB8AC3E}">
        <p14:creationId xmlns:p14="http://schemas.microsoft.com/office/powerpoint/2010/main" val="13695357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169</Words>
  <Application>Microsoft Office PowerPoint</Application>
  <PresentationFormat>On-screen Show (16:9)</PresentationFormat>
  <Paragraphs>17</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Times New Roman</vt:lpstr>
      <vt:lpstr>Office Theme</vt:lpstr>
      <vt:lpstr>  Relational Algebra (Part-10)</vt:lpstr>
      <vt:lpstr>Contents</vt:lpstr>
      <vt:lpstr>Rename</vt:lpstr>
      <vt:lpstr>Rename</vt:lpstr>
      <vt:lpstr>Rename</vt:lpstr>
      <vt:lpstr>Rename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2022-08-04T09:32:07Z</dcterms:modified>
</cp:coreProperties>
</file>

<file path=docProps/thumbnail.jpeg>
</file>